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747847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221599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539348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721437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91912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944622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57267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457700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52156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770415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158294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12AF0-839A-4DB8-8368-01D6C02D5E7E}" type="datetimeFigureOut">
              <a:rPr lang="pt-PT" smtClean="0"/>
              <a:pPr/>
              <a:t>19-12-2011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D049-2CB1-4444-B0FC-ACA457028FDA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232710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28277" y="3573016"/>
            <a:ext cx="6400800" cy="17526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Trabalho realizado por: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Andreia Pereira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1590586" y="692696"/>
            <a:ext cx="612674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5400" b="1" cap="all" spc="0" dirty="0" smtClean="0">
                <a:ln w="0"/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  <a:reflection blurRad="12700" stA="50000" endPos="50000" dist="5000" dir="5400000" sy="-100000" rotWithShape="0"/>
                </a:effectLst>
              </a:rPr>
              <a:t>A Importância do </a:t>
            </a:r>
          </a:p>
          <a:p>
            <a:pPr algn="ctr"/>
            <a:r>
              <a:rPr lang="pt-PT" sz="5400" b="1" cap="all" spc="0" dirty="0" smtClean="0">
                <a:ln w="0"/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  <a:reflection blurRad="12700" stA="50000" endPos="50000" dist="5000" dir="5400000" sy="-100000" rotWithShape="0"/>
                </a:effectLst>
              </a:rPr>
              <a:t>Pequeno Almoço</a:t>
            </a:r>
            <a:endParaRPr lang="pt-PT" sz="5400" b="1" cap="all" spc="0" dirty="0">
              <a:ln w="0"/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6542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93461" y="170080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sz="2400" dirty="0" smtClean="0">
                <a:solidFill>
                  <a:schemeClr val="bg1"/>
                </a:solidFill>
                <a:latin typeface="Comic Sans MS" pitchFamily="66" charset="0"/>
              </a:rPr>
              <a:t>Neste trabalho vou falar da importância do pequeno almoço, e como todos sabemos, nem toda a gente o pode tomar por diversas razões.</a:t>
            </a:r>
          </a:p>
          <a:p>
            <a:pPr marL="0" indent="0">
              <a:buNone/>
            </a:pPr>
            <a:r>
              <a:rPr lang="pt-PT" sz="2400" dirty="0" smtClean="0">
                <a:solidFill>
                  <a:schemeClr val="bg1"/>
                </a:solidFill>
                <a:latin typeface="Comic Sans MS" pitchFamily="66" charset="0"/>
              </a:rPr>
              <a:t>Eu gostava de mostrar às pessoas que é uma refeição muito importante e dar a conhecer as consequências se não o tomarmos.</a:t>
            </a:r>
            <a:endParaRPr lang="pt-PT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2531507" y="489590"/>
            <a:ext cx="41535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5400" b="1" cap="all" spc="0" dirty="0" smtClean="0">
                <a:ln w="0"/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  <a:reflection blurRad="12700" stA="50000" endPos="50000" dist="5000" dir="5400000" sy="-100000" rotWithShape="0"/>
                </a:effectLst>
              </a:rPr>
              <a:t>introdução</a:t>
            </a:r>
            <a:endParaRPr lang="pt-PT" sz="5400" b="1" cap="all" spc="0" dirty="0">
              <a:ln w="0"/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9993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t-PT" sz="2800" dirty="0" smtClean="0">
                <a:solidFill>
                  <a:schemeClr val="bg1"/>
                </a:solidFill>
                <a:latin typeface="Comic Sans MS" pitchFamily="66" charset="0"/>
              </a:rPr>
              <a:t>O pequeno-almoço é a refeição mais importante do dia, porque é a primeira. Ele alivia o jejum noturno, fornecendo ao corpo energia para todo o dia</a:t>
            </a: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177013" y="501635"/>
            <a:ext cx="92170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4000" b="1" cap="all" spc="0" dirty="0" smtClean="0">
                <a:ln w="0"/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  <a:reflection blurRad="12700" stA="50000" endPos="50000" dist="5000" dir="5400000" sy="-100000" rotWithShape="0"/>
                </a:effectLst>
              </a:rPr>
              <a:t>A importância do pequeno almoço</a:t>
            </a:r>
            <a:endParaRPr lang="pt-PT" sz="4800" b="1" cap="all" spc="0" dirty="0">
              <a:ln w="0"/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2350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rmAutofit/>
          </a:bodyPr>
          <a:lstStyle/>
          <a:p>
            <a:r>
              <a:rPr lang="pt-PT" sz="3000" dirty="0" smtClean="0">
                <a:solidFill>
                  <a:schemeClr val="bg1"/>
                </a:solidFill>
                <a:latin typeface="Comic Sans MS" pitchFamily="66" charset="0"/>
              </a:rPr>
              <a:t>Cansaço;</a:t>
            </a:r>
          </a:p>
          <a:p>
            <a:r>
              <a:rPr lang="pt-PT" sz="3000" dirty="0" smtClean="0">
                <a:solidFill>
                  <a:schemeClr val="bg1"/>
                </a:solidFill>
                <a:latin typeface="Comic Sans MS" pitchFamily="66" charset="0"/>
              </a:rPr>
              <a:t>Perda de força muscular;</a:t>
            </a:r>
          </a:p>
          <a:p>
            <a:r>
              <a:rPr lang="pt-PT" sz="3000" dirty="0" smtClean="0">
                <a:solidFill>
                  <a:schemeClr val="bg1"/>
                </a:solidFill>
                <a:latin typeface="Comic Sans MS" pitchFamily="66" charset="0"/>
              </a:rPr>
              <a:t>Visão turva;</a:t>
            </a:r>
          </a:p>
          <a:p>
            <a:r>
              <a:rPr lang="pt-PT" sz="3000" dirty="0" smtClean="0">
                <a:solidFill>
                  <a:schemeClr val="bg1"/>
                </a:solidFill>
                <a:latin typeface="Comic Sans MS" pitchFamily="66" charset="0"/>
              </a:rPr>
              <a:t>Vómitos;</a:t>
            </a:r>
          </a:p>
          <a:p>
            <a:r>
              <a:rPr lang="pt-PT" sz="3000" dirty="0" smtClean="0">
                <a:solidFill>
                  <a:schemeClr val="bg1"/>
                </a:solidFill>
                <a:latin typeface="Comic Sans MS" pitchFamily="66" charset="0"/>
              </a:rPr>
              <a:t>Sonolência;</a:t>
            </a:r>
          </a:p>
          <a:p>
            <a:r>
              <a:rPr lang="pt-PT" sz="3000" dirty="0" smtClean="0">
                <a:solidFill>
                  <a:schemeClr val="bg1"/>
                </a:solidFill>
                <a:latin typeface="Comic Sans MS" pitchFamily="66" charset="0"/>
              </a:rPr>
              <a:t>Diminuição da capacidade intelectual;</a:t>
            </a:r>
          </a:p>
          <a:p>
            <a:r>
              <a:rPr lang="pt-PT" sz="3000" dirty="0" smtClean="0">
                <a:solidFill>
                  <a:schemeClr val="bg1"/>
                </a:solidFill>
                <a:latin typeface="Comic Sans MS" pitchFamily="66" charset="0"/>
              </a:rPr>
              <a:t>Desatenção;</a:t>
            </a:r>
          </a:p>
          <a:p>
            <a:r>
              <a:rPr lang="pt-PT" sz="3000" dirty="0" smtClean="0">
                <a:solidFill>
                  <a:schemeClr val="bg1"/>
                </a:solidFill>
                <a:latin typeface="Comic Sans MS" pitchFamily="66" charset="0"/>
              </a:rPr>
              <a:t>E dores de cabeça.</a:t>
            </a:r>
          </a:p>
          <a:p>
            <a:pPr marL="0" indent="0">
              <a:buNone/>
            </a:pPr>
            <a:endParaRPr lang="pt-PT" dirty="0"/>
          </a:p>
        </p:txBody>
      </p:sp>
      <p:sp>
        <p:nvSpPr>
          <p:cNvPr id="5" name="Rectângulo 4"/>
          <p:cNvSpPr/>
          <p:nvPr/>
        </p:nvSpPr>
        <p:spPr>
          <a:xfrm>
            <a:off x="539552" y="260648"/>
            <a:ext cx="781643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4400" b="1" cap="all" spc="0" dirty="0" smtClean="0">
                <a:ln w="0"/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  <a:reflection blurRad="12700" stA="50000" endPos="50000" dist="5000" dir="5400000" sy="-100000" rotWithShape="0"/>
                </a:effectLst>
              </a:rPr>
              <a:t>Quais são as consequências </a:t>
            </a:r>
          </a:p>
          <a:p>
            <a:pPr algn="ctr"/>
            <a:r>
              <a:rPr lang="pt-PT" sz="4400" b="1" cap="all" spc="0" dirty="0" smtClean="0">
                <a:ln w="0"/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  <a:reflection blurRad="12700" stA="50000" endPos="50000" dist="5000" dir="5400000" sy="-100000" rotWithShape="0"/>
                </a:effectLst>
              </a:rPr>
              <a:t>se não o tomarmos?</a:t>
            </a:r>
            <a:endParaRPr lang="pt-PT" sz="4400" b="1" cap="all" spc="0" dirty="0">
              <a:ln w="0"/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1804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483768" y="2019854"/>
            <a:ext cx="6552728" cy="5140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PT" sz="2000" dirty="0" smtClean="0">
                <a:solidFill>
                  <a:schemeClr val="bg1"/>
                </a:solidFill>
                <a:latin typeface="Comic Sans MS" pitchFamily="66" charset="0"/>
              </a:rPr>
              <a:t>Leite e derivados: fornecem-nos cálcio, proteínas e vitaminas;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5757" t="3720" r="3903" b="-1"/>
          <a:stretch/>
        </p:blipFill>
        <p:spPr bwMode="auto">
          <a:xfrm rot="20553254">
            <a:off x="394520" y="2409700"/>
            <a:ext cx="1208315" cy="2100089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31233" y="3263273"/>
            <a:ext cx="1252736" cy="127231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C:\Users\Bruno\AppData\Local\Microsoft\Windows\Temporary Internet Files\Content.IE5\GO20BC4K\MM900356742[1]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179005" flipH="1">
            <a:off x="1526362" y="2337099"/>
            <a:ext cx="1075694" cy="896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84995" y="5024318"/>
            <a:ext cx="1794373" cy="1525217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595460">
            <a:off x="6687367" y="4915839"/>
            <a:ext cx="2066290" cy="141891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 descr="C:\Users\Bruno\AppData\Local\Microsoft\Windows\Temporary Internet Files\Content.IE5\ZK7OAHUY\MM900356743[1].gif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41633" y="4052768"/>
            <a:ext cx="8001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ângulo 3"/>
          <p:cNvSpPr/>
          <p:nvPr/>
        </p:nvSpPr>
        <p:spPr>
          <a:xfrm>
            <a:off x="4342234" y="2904367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2000" dirty="0" smtClean="0">
                <a:solidFill>
                  <a:schemeClr val="bg1"/>
                </a:solidFill>
                <a:latin typeface="Comic Sans MS" pitchFamily="66" charset="0"/>
              </a:rPr>
              <a:t>Cereais e derivados: são fornecedores de açúcares que nos dão energia. Fornecem-nos também proteínas vegetais, ferro, vitaminas e fibras. </a:t>
            </a:r>
            <a:endParaRPr lang="pt-PT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2" name="Rectângulo 21"/>
          <p:cNvSpPr/>
          <p:nvPr/>
        </p:nvSpPr>
        <p:spPr>
          <a:xfrm>
            <a:off x="466046" y="332656"/>
            <a:ext cx="837581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4400" b="1" cap="all" dirty="0" smtClean="0">
                <a:ln w="0"/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  <a:reflection blurRad="12700" stA="50000" endPos="50000" dist="5000" dir="5400000" sy="-100000" rotWithShape="0"/>
                </a:effectLst>
              </a:rPr>
              <a:t>Um pequeno almoço saudável</a:t>
            </a:r>
          </a:p>
          <a:p>
            <a:pPr algn="ctr"/>
            <a:r>
              <a:rPr lang="pt-PT" sz="4400" b="1" cap="all" spc="0" dirty="0" smtClean="0">
                <a:ln w="0"/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  <a:reflection blurRad="12700" stA="50000" endPos="50000" dist="5000" dir="5400000" sy="-100000" rotWithShape="0"/>
                </a:effectLst>
              </a:rPr>
              <a:t>Deve conter…</a:t>
            </a:r>
            <a:endParaRPr lang="pt-PT" sz="4400" b="1" cap="all" spc="0" dirty="0">
              <a:ln w="0"/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873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4086200" y="253337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2000" dirty="0" smtClean="0">
                <a:solidFill>
                  <a:schemeClr val="bg1"/>
                </a:solidFill>
                <a:latin typeface="Comic Sans MS" pitchFamily="66" charset="0"/>
              </a:rPr>
              <a:t>Gorduras: manteiga é fonte de ácidos gordos, vitaminas A, D</a:t>
            </a:r>
            <a:endParaRPr lang="pt-PT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1259632" y="4708839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2000" dirty="0" smtClean="0">
                <a:solidFill>
                  <a:schemeClr val="bg1"/>
                </a:solidFill>
                <a:latin typeface="Comic Sans MS" pitchFamily="66" charset="0"/>
              </a:rPr>
              <a:t>Fruta: é rica em vitaminas, beta carotenos e fibras. </a:t>
            </a:r>
            <a:endParaRPr lang="pt-PT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4025" b="21891"/>
          <a:stretch/>
        </p:blipFill>
        <p:spPr bwMode="auto">
          <a:xfrm>
            <a:off x="468079" y="1268760"/>
            <a:ext cx="2334749" cy="1262743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 descr="C:\Users\Bruno\AppData\Local\Microsoft\Windows\Temporary Internet Files\Content.IE5\GO20BC4K\MM900356742[1]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30202" flipH="1">
            <a:off x="2795147" y="2241203"/>
            <a:ext cx="1238225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573903"/>
            <a:ext cx="2476301" cy="2296319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 descr="C:\Users\Bruno\AppData\Local\Microsoft\Windows\Temporary Internet Files\Content.IE5\GO20BC4K\MM900356742[1]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48250" y="4425808"/>
            <a:ext cx="112395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06747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Gostei de fazer este trabalho, aprendi algumas coisas sobre este tema.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Espero que tenham gostado e aprendido sobre a importância do pequeno almoço 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2771800" y="476672"/>
            <a:ext cx="37643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5400" b="1" cap="all" spc="0" dirty="0" smtClean="0">
                <a:ln w="0"/>
                <a:solidFill>
                  <a:schemeClr val="bg1"/>
                </a:solidFill>
                <a:effectLst>
                  <a:glow rad="101600">
                    <a:schemeClr val="bg1">
                      <a:alpha val="60000"/>
                    </a:schemeClr>
                  </a:glow>
                  <a:reflection blurRad="12700" stA="50000" endPos="50000" dist="5000" dir="5400000" sy="-100000" rotWithShape="0"/>
                </a:effectLst>
              </a:rPr>
              <a:t>Conclusão</a:t>
            </a:r>
            <a:endParaRPr lang="pt-PT" sz="5400" b="1" cap="all" spc="0" dirty="0">
              <a:ln w="0"/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6561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224</Words>
  <Application>Microsoft Office PowerPoint</Application>
  <PresentationFormat>Apresentação no Ecrã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Pequeno-Almoço</dc:title>
  <dc:creator>Bruno</dc:creator>
  <cp:lastModifiedBy>utilizador</cp:lastModifiedBy>
  <cp:revision>6</cp:revision>
  <dcterms:created xsi:type="dcterms:W3CDTF">2011-12-18T13:03:20Z</dcterms:created>
  <dcterms:modified xsi:type="dcterms:W3CDTF">2011-12-19T11:25:51Z</dcterms:modified>
</cp:coreProperties>
</file>